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handoutMasterIdLst>
    <p:handoutMasterId r:id="rId28"/>
  </p:handoutMasterIdLst>
  <p:sldIdLst>
    <p:sldId id="289" r:id="rId2"/>
    <p:sldId id="258" r:id="rId3"/>
    <p:sldId id="282" r:id="rId4"/>
    <p:sldId id="260" r:id="rId5"/>
    <p:sldId id="261" r:id="rId6"/>
    <p:sldId id="262" r:id="rId7"/>
    <p:sldId id="283" r:id="rId8"/>
    <p:sldId id="263" r:id="rId9"/>
    <p:sldId id="264" r:id="rId10"/>
    <p:sldId id="265" r:id="rId11"/>
    <p:sldId id="266" r:id="rId12"/>
    <p:sldId id="267" r:id="rId13"/>
    <p:sldId id="268" r:id="rId14"/>
    <p:sldId id="284" r:id="rId15"/>
    <p:sldId id="269" r:id="rId16"/>
    <p:sldId id="271" r:id="rId17"/>
    <p:sldId id="270" r:id="rId18"/>
    <p:sldId id="285" r:id="rId19"/>
    <p:sldId id="272" r:id="rId20"/>
    <p:sldId id="273" r:id="rId21"/>
    <p:sldId id="274" r:id="rId22"/>
    <p:sldId id="275" r:id="rId23"/>
    <p:sldId id="276" r:id="rId24"/>
    <p:sldId id="286" r:id="rId25"/>
    <p:sldId id="287" r:id="rId26"/>
    <p:sldId id="288" r:id="rId27"/>
  </p:sldIdLst>
  <p:sldSz cx="9144000" cy="6858000" type="screen4x3"/>
  <p:notesSz cx="6858000" cy="9144000"/>
  <p:embeddedFontLst>
    <p:embeddedFont>
      <p:font typeface="나눔바른고딕" charset="-127"/>
      <p:regular r:id="rId29"/>
      <p:bold r:id="rId30"/>
    </p:embeddedFont>
    <p:embeddedFont>
      <p:font typeface="Tahoma" pitchFamily="34" charset="0"/>
      <p:regular r:id="rId31"/>
      <p:bold r:id="rId32"/>
    </p:embeddedFont>
    <p:embeddedFont>
      <p:font typeface="나눔손글씨 펜" pitchFamily="66" charset="-127"/>
      <p:regular r:id="rId33"/>
    </p:embeddedFont>
    <p:embeddedFont>
      <p:font typeface="맑은 고딕" pitchFamily="50" charset="-127"/>
      <p:regular r:id="rId34"/>
      <p:bold r:id="rId35"/>
    </p:embeddedFont>
    <p:embeddedFont>
      <p:font typeface="HY견고딕" pitchFamily="18" charset="-127"/>
      <p:regular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1C1"/>
    <a:srgbClr val="BC0606"/>
    <a:srgbClr val="FB5357"/>
    <a:srgbClr val="ED193A"/>
    <a:srgbClr val="FC888B"/>
    <a:srgbClr val="F90F15"/>
    <a:srgbClr val="FFE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1770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BBE25-1181-4C43-B3E8-9A672AB42AD3}" type="datetimeFigureOut">
              <a:rPr lang="ko-KR" altLang="en-US" smtClean="0"/>
              <a:t>2014-08-25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5517232"/>
            <a:ext cx="9144000" cy="1368152"/>
          </a:xfrm>
          <a:prstGeom prst="rect">
            <a:avLst/>
          </a:prstGeom>
          <a:solidFill>
            <a:srgbClr val="FC8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251520" y="5709740"/>
            <a:ext cx="8229600" cy="1031628"/>
          </a:xfrm>
        </p:spPr>
        <p:txBody>
          <a:bodyPr/>
          <a:lstStyle>
            <a:lvl1pPr algn="l">
              <a:defRPr sz="4400" b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 userDrawn="1"/>
        </p:nvGrpSpPr>
        <p:grpSpPr>
          <a:xfrm>
            <a:off x="5371176" y="1963501"/>
            <a:ext cx="3772823" cy="3553731"/>
            <a:chOff x="5371176" y="1963501"/>
            <a:chExt cx="3772823" cy="3553731"/>
          </a:xfrm>
        </p:grpSpPr>
        <p:pic>
          <p:nvPicPr>
            <p:cNvPr id="12" name="Picture 3"/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49" r="8333" b="19249"/>
            <a:stretch/>
          </p:blipFill>
          <p:spPr bwMode="auto">
            <a:xfrm>
              <a:off x="5371176" y="1963501"/>
              <a:ext cx="3772823" cy="3553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직사각형 12"/>
            <p:cNvSpPr/>
            <p:nvPr userDrawn="1"/>
          </p:nvSpPr>
          <p:spPr>
            <a:xfrm>
              <a:off x="7596336" y="1963501"/>
              <a:ext cx="1080120" cy="993616"/>
            </a:xfrm>
            <a:prstGeom prst="rect">
              <a:avLst/>
            </a:prstGeom>
            <a:noFill/>
            <a:ln w="57150">
              <a:gradFill flip="none" rotWithShape="1">
                <a:gsLst>
                  <a:gs pos="0">
                    <a:srgbClr val="F90F15"/>
                  </a:gs>
                  <a:gs pos="55000">
                    <a:srgbClr val="FC888B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 userDrawn="1"/>
          </p:nvSpPr>
          <p:spPr>
            <a:xfrm>
              <a:off x="5402746" y="4819650"/>
              <a:ext cx="648072" cy="572616"/>
            </a:xfrm>
            <a:prstGeom prst="rect">
              <a:avLst/>
            </a:prstGeom>
            <a:noFill/>
            <a:ln w="57150">
              <a:gradFill flip="none" rotWithShape="1">
                <a:gsLst>
                  <a:gs pos="0">
                    <a:srgbClr val="F90F15"/>
                  </a:gs>
                  <a:gs pos="55000">
                    <a:srgbClr val="FC888B"/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Picture 3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" r="12584" b="78836"/>
          <a:stretch/>
        </p:blipFill>
        <p:spPr bwMode="auto">
          <a:xfrm>
            <a:off x="210394" y="3941603"/>
            <a:ext cx="3929558" cy="1404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 userDrawn="1"/>
        </p:nvSpPr>
        <p:spPr>
          <a:xfrm>
            <a:off x="3275856" y="5013176"/>
            <a:ext cx="822970" cy="26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518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1199976" y="2348880"/>
            <a:ext cx="5100216" cy="1031628"/>
          </a:xfrm>
        </p:spPr>
        <p:txBody>
          <a:bodyPr/>
          <a:lstStyle>
            <a:lvl1pPr algn="l">
              <a:defRPr sz="4400" b="0">
                <a:solidFill>
                  <a:schemeClr val="accent5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0" y="6237312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24801" r="19532" b="9887"/>
          <a:stretch/>
        </p:blipFill>
        <p:spPr bwMode="auto">
          <a:xfrm>
            <a:off x="6643598" y="3822400"/>
            <a:ext cx="2500401" cy="303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6410941" y="3284984"/>
            <a:ext cx="465315" cy="496808"/>
          </a:xfrm>
          <a:prstGeom prst="rect">
            <a:avLst/>
          </a:prstGeom>
          <a:noFill/>
          <a:ln w="57150">
            <a:solidFill>
              <a:srgbClr val="ED19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7219875" y="1939423"/>
            <a:ext cx="303684" cy="303023"/>
          </a:xfrm>
          <a:prstGeom prst="rect">
            <a:avLst/>
          </a:prstGeom>
          <a:noFill/>
          <a:ln w="5715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912341" y="2203146"/>
            <a:ext cx="5747891" cy="1328780"/>
          </a:xfrm>
          <a:prstGeom prst="rect">
            <a:avLst/>
          </a:prstGeom>
          <a:noFill/>
          <a:ln w="12700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 userDrawn="1"/>
        </p:nvGrpSpPr>
        <p:grpSpPr>
          <a:xfrm>
            <a:off x="912341" y="1610891"/>
            <a:ext cx="4725559" cy="447607"/>
            <a:chOff x="1587302" y="1206947"/>
            <a:chExt cx="7737226" cy="565869"/>
          </a:xfrm>
        </p:grpSpPr>
        <p:pic>
          <p:nvPicPr>
            <p:cNvPr id="16" name="Picture 3"/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" t="7712" r="12584" b="83763"/>
            <a:stretch/>
          </p:blipFill>
          <p:spPr bwMode="auto">
            <a:xfrm>
              <a:off x="5394970" y="1206947"/>
              <a:ext cx="3929558" cy="565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" r="15164" b="92157"/>
            <a:stretch/>
          </p:blipFill>
          <p:spPr bwMode="auto">
            <a:xfrm>
              <a:off x="1587302" y="1231989"/>
              <a:ext cx="3813373" cy="520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직사각형 16"/>
          <p:cNvSpPr/>
          <p:nvPr userDrawn="1"/>
        </p:nvSpPr>
        <p:spPr>
          <a:xfrm>
            <a:off x="6848475" y="1609725"/>
            <a:ext cx="511902" cy="468119"/>
          </a:xfrm>
          <a:prstGeom prst="rect">
            <a:avLst/>
          </a:prstGeom>
          <a:noFill/>
          <a:ln w="5715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895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620688"/>
            <a:ext cx="7344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spc="-1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각 절에서 다루는 내용</a:t>
            </a:r>
            <a:endParaRPr kumimoji="0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Tahoma" pitchFamily="34" charset="0"/>
            </a:endParaRP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1412776"/>
            <a:ext cx="7776864" cy="468052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542925" indent="-276225"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>
                <a:latin typeface="나눔손글씨 펜" pitchFamily="66" charset="-127"/>
                <a:ea typeface="나눔손글씨 펜" pitchFamily="66" charset="-127"/>
              </a:defRPr>
            </a:lvl2pPr>
          </a:lstStyle>
          <a:p>
            <a:pPr lvl="0"/>
            <a:r>
              <a:rPr lang="ko-KR" altLang="en-US" dirty="0" smtClean="0"/>
              <a:t>마스터 텍스트 스타일을 편집합니다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 둘째 수준</a:t>
            </a:r>
          </a:p>
        </p:txBody>
      </p:sp>
    </p:spTree>
    <p:extLst>
      <p:ext uri="{BB962C8B-B14F-4D97-AF65-F5344CB8AC3E}">
        <p14:creationId xmlns:p14="http://schemas.microsoft.com/office/powerpoint/2010/main" val="140426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737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7920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800" b="1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1"/>
          </p:nvPr>
        </p:nvSpPr>
        <p:spPr>
          <a:xfrm>
            <a:off x="827584" y="908720"/>
            <a:ext cx="79928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600" b="0">
                <a:latin typeface="+mj-ea"/>
                <a:ea typeface="+mj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512388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2014-08-25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4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77" r:id="rId3"/>
    <p:sldLayoutId id="2147483679" r:id="rId4"/>
    <p:sldLayoutId id="2147483682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장</a:t>
            </a:r>
            <a:r>
              <a:rPr lang="en-US" altLang="ko-KR" dirty="0" smtClean="0"/>
              <a:t>. </a:t>
            </a:r>
            <a:r>
              <a:rPr lang="ko-KR" altLang="en-US" dirty="0" smtClean="0"/>
              <a:t>소</a:t>
            </a:r>
            <a:r>
              <a:rPr lang="ko-KR" altLang="en-US" dirty="0"/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184944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1.2.1 </a:t>
            </a:r>
            <a:r>
              <a:rPr lang="ko-KR" altLang="en-US" dirty="0" smtClean="0"/>
              <a:t>과학적 접근과 공학적 접근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공학적 접근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목표 </a:t>
            </a:r>
            <a:r>
              <a:rPr lang="en-US" altLang="ko-KR" dirty="0" smtClean="0"/>
              <a:t>2</a:t>
            </a:r>
            <a:r>
              <a:rPr lang="ko-KR" altLang="en-US" dirty="0" smtClean="0"/>
              <a:t>를 달성하려는 노력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특정 상황에서 특정 임무를 수행하는 실용 시스템 구축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성공적인 시스템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많은 응용 현장에서 쓰고 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컴퓨터 비전이 사람보다 뛰어난 경우 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엔진 실린더 정밀 측정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칩 검사 등</a:t>
            </a:r>
            <a:r>
              <a:rPr lang="en-US" altLang="ko-KR" dirty="0" smtClean="0"/>
              <a:t>)</a:t>
            </a:r>
          </a:p>
          <a:p>
            <a:pPr lvl="2"/>
            <a:endParaRPr lang="en-US" altLang="ko-KR" dirty="0" smtClean="0"/>
          </a:p>
          <a:p>
            <a:r>
              <a:rPr lang="ko-KR" altLang="en-US" dirty="0" smtClean="0"/>
              <a:t>실용적인 성능 달성의 어려움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여전히 역 문제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불량 문제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다양한 변환 발생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영상은 숫자 배열 형태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46" y="4653136"/>
            <a:ext cx="4193010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450" y="5777080"/>
            <a:ext cx="423292" cy="244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784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1.2.2 </a:t>
            </a:r>
            <a:r>
              <a:rPr lang="ko-KR" altLang="en-US" dirty="0" smtClean="0"/>
              <a:t>계층적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전처리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주로 영상 처리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특징 추출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에지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선분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영역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텍스처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지역 특징 등을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검출하고 특징 벡터 추출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해석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응용에 따라 다양한 형태</a:t>
            </a:r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27" y="1192932"/>
            <a:ext cx="5302485" cy="1299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156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1.2.3 </a:t>
            </a:r>
            <a:r>
              <a:rPr lang="ko-KR" altLang="en-US" dirty="0" smtClean="0"/>
              <a:t>문제 해결 도구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자료 구조와 알고리즘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배열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트리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그래프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힙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해싱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탐색 트리 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탐욕 방법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동적 프로그래밍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한정 분기 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고속 처리가 주된 관심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수학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선형 대수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미적분학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확률과 통계 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최적화 문제 풀이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기계 학습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기계 학습을 활용하는 사례 급증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신경망</a:t>
            </a:r>
            <a:r>
              <a:rPr lang="en-US" altLang="ko-KR" dirty="0" smtClean="0"/>
              <a:t>, SVM, </a:t>
            </a:r>
            <a:r>
              <a:rPr lang="ko-KR" altLang="en-US" dirty="0" err="1" smtClean="0"/>
              <a:t>에이더부스트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임의 숲 등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4034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1.3 </a:t>
            </a:r>
            <a:r>
              <a:rPr lang="ko-KR" altLang="en-US" smtClean="0"/>
              <a:t>시스템 설계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Clr>
                <a:schemeClr val="accent6"/>
              </a:buClr>
              <a:buNone/>
            </a:pPr>
            <a:r>
              <a:rPr lang="en-US" altLang="ko-KR" sz="2800" dirty="0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1.3.1 </a:t>
            </a:r>
            <a:r>
              <a:rPr lang="ko-KR" altLang="en-US" sz="2800" dirty="0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문제 이해</a:t>
            </a:r>
          </a:p>
          <a:p>
            <a:pPr marL="0" indent="0">
              <a:buClr>
                <a:schemeClr val="accent6"/>
              </a:buClr>
              <a:buNone/>
            </a:pPr>
            <a:r>
              <a:rPr lang="en-US" altLang="ko-KR" sz="2800" dirty="0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1.3.2 </a:t>
            </a:r>
            <a:r>
              <a:rPr lang="ko-KR" altLang="en-US" sz="2800" dirty="0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데이터베이스 수집</a:t>
            </a:r>
          </a:p>
          <a:p>
            <a:pPr marL="0" indent="0">
              <a:buClr>
                <a:schemeClr val="accent6"/>
              </a:buClr>
              <a:buNone/>
            </a:pPr>
            <a:r>
              <a:rPr lang="en-US" altLang="ko-KR" sz="2800" dirty="0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1.3.3 </a:t>
            </a:r>
            <a:r>
              <a:rPr lang="ko-KR" altLang="en-US" sz="2800" dirty="0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알고리즘 설계와 구현</a:t>
            </a:r>
          </a:p>
          <a:p>
            <a:pPr marL="0" indent="0">
              <a:buClr>
                <a:schemeClr val="accent6"/>
              </a:buClr>
              <a:buNone/>
            </a:pPr>
            <a:r>
              <a:rPr lang="en-US" altLang="ko-KR" sz="2800" dirty="0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1.3.4 </a:t>
            </a:r>
            <a:r>
              <a:rPr lang="ko-KR" altLang="en-US" sz="2800" dirty="0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성능 평가</a:t>
            </a:r>
          </a:p>
          <a:p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47936" y="1277144"/>
            <a:ext cx="8208912" cy="54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2000" b="1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447675" indent="-180975" algn="l" defTabSz="914400" rtl="0" eaLnBrk="1" latinLnBrk="1" hangingPunct="1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628650" indent="-180975" algn="l" defTabSz="914400" rtl="0" eaLnBrk="1" latinLnBrk="1" hangingPunct="1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809625" indent="-180975" algn="l" defTabSz="914400" rtl="0" eaLnBrk="1" latinLnBrk="1" hangingPunct="1">
              <a:spcBef>
                <a:spcPct val="20000"/>
              </a:spcBef>
              <a:spcAft>
                <a:spcPts val="300"/>
              </a:spcAft>
              <a:buSzPct val="96000"/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990600" indent="-180975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6"/>
              </a:buClr>
              <a:buNone/>
            </a:pPr>
            <a:endParaRPr lang="ko-KR" alt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52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1.3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시스템 설계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순차 처리와 피드백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1844824"/>
            <a:ext cx="2620775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395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1.3.1 </a:t>
            </a:r>
            <a:r>
              <a:rPr lang="ko-KR" altLang="en-US" dirty="0" smtClean="0"/>
              <a:t>문제 이해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주어진 문제에 대한 직관적이고 철저한 이해 중요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합리적 제약 조건 수립 필요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얼굴 인식기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크기의 일정한 정면 얼굴 </a:t>
            </a:r>
            <a:r>
              <a:rPr lang="en-US" altLang="ko-KR" dirty="0" smtClean="0"/>
              <a:t>vs. </a:t>
            </a:r>
            <a:r>
              <a:rPr lang="ko-KR" altLang="en-US" dirty="0" smtClean="0"/>
              <a:t>자연</a:t>
            </a:r>
            <a:r>
              <a:rPr lang="en-US" altLang="ko-KR" dirty="0" smtClean="0"/>
              <a:t> </a:t>
            </a:r>
            <a:r>
              <a:rPr lang="ko-KR" altLang="en-US" dirty="0" smtClean="0"/>
              <a:t>영상 속의 얼굴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전자는 제작 쉽지만 응용 분야 한정</a:t>
            </a:r>
            <a:r>
              <a:rPr lang="en-US" altLang="ko-KR" dirty="0" smtClean="0"/>
              <a:t>. </a:t>
            </a:r>
            <a:r>
              <a:rPr lang="ko-KR" altLang="en-US" dirty="0" smtClean="0"/>
              <a:t>보안 장치에 활용 가능하지만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사진 분류 응용에 적용 불가능</a:t>
            </a:r>
            <a:endParaRPr lang="en-US" altLang="ko-KR" dirty="0" smtClean="0"/>
          </a:p>
          <a:p>
            <a:pPr marL="447675" lvl="2" indent="0">
              <a:buNone/>
            </a:pPr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390271"/>
            <a:ext cx="3386006" cy="68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http://upload.wikimedia.org/wikipedia/commons/thumb/c/ca/Girls_carrying_water_in_India.jpg/1280px-Girls_carrying_water_in_Indi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428" y="3390271"/>
            <a:ext cx="903872" cy="68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upload.wikimedia.org/wikipedia/commons/thumb/4/44/Little_Somali_girl.jpeg/800px-Little_Somali_girl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3390271"/>
            <a:ext cx="577554" cy="68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62975" y="3637393"/>
            <a:ext cx="503601" cy="4396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vs.</a:t>
            </a:r>
            <a:endParaRPr lang="ko-KR" altLang="en-US" sz="2400" dirty="0"/>
          </a:p>
        </p:txBody>
      </p:sp>
      <p:pic>
        <p:nvPicPr>
          <p:cNvPr id="2056" name="Picture 8" descr="http://upload.wikimedia.org/wikipedia/commons/d/d3/AF-kindergarte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390270"/>
            <a:ext cx="871590" cy="68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6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1.3.2 </a:t>
            </a:r>
            <a:r>
              <a:rPr lang="ko-KR" altLang="en-US" dirty="0" smtClean="0"/>
              <a:t>데이터베이스 수집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데이터베이스</a:t>
            </a:r>
            <a:endParaRPr lang="en-US" altLang="ko-KR" dirty="0"/>
          </a:p>
          <a:p>
            <a:pPr lvl="1"/>
            <a:r>
              <a:rPr lang="ko-KR" altLang="en-US" dirty="0" smtClean="0"/>
              <a:t>질적으로 양적으로 우수해야 고성능 시스템 제작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데이터베이스</a:t>
            </a:r>
            <a:r>
              <a:rPr lang="en-US" altLang="ko-KR" dirty="0" smtClean="0"/>
              <a:t>=</a:t>
            </a:r>
            <a:r>
              <a:rPr lang="ko-KR" altLang="en-US" dirty="0" smtClean="0"/>
              <a:t>학습 집합</a:t>
            </a:r>
            <a:r>
              <a:rPr lang="en-US" altLang="ko-KR" dirty="0" smtClean="0"/>
              <a:t>+</a:t>
            </a:r>
            <a:r>
              <a:rPr lang="ko-KR" altLang="en-US" dirty="0" smtClean="0"/>
              <a:t>테스트 집합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수집 방법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직접 수집 </a:t>
            </a:r>
            <a:r>
              <a:rPr lang="en-US" altLang="ko-KR" dirty="0" smtClean="0"/>
              <a:t>(</a:t>
            </a:r>
            <a:r>
              <a:rPr lang="ko-KR" altLang="en-US" dirty="0" smtClean="0"/>
              <a:t>많은 비용 부담해야 하지만 개발자에게 자산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인터넷에서 다운로드 </a:t>
            </a:r>
            <a:r>
              <a:rPr lang="en-US" altLang="ko-KR" dirty="0" smtClean="0"/>
              <a:t>(</a:t>
            </a:r>
            <a:r>
              <a:rPr lang="ko-KR" altLang="en-US" dirty="0" smtClean="0"/>
              <a:t>고품질의 데이터베이스 풍부함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부록 </a:t>
            </a:r>
            <a:r>
              <a:rPr lang="en-US" altLang="ko-KR" dirty="0" smtClean="0"/>
              <a:t>B </a:t>
            </a:r>
            <a:r>
              <a:rPr lang="ko-KR" altLang="en-US" dirty="0" smtClean="0"/>
              <a:t>참조</a:t>
            </a:r>
            <a:r>
              <a:rPr lang="en-US" altLang="ko-KR" dirty="0" smtClean="0"/>
              <a:t>)</a:t>
            </a:r>
          </a:p>
          <a:p>
            <a:pPr marL="447675" lvl="2" indent="0">
              <a:buNone/>
            </a:pPr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88" y="3429000"/>
            <a:ext cx="5701120" cy="238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439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1.3.3 </a:t>
            </a:r>
            <a:r>
              <a:rPr lang="ko-KR" altLang="en-US" dirty="0" smtClean="0"/>
              <a:t>알고리즘 설계와 구현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알고리즘 선택의 중요성과 어려움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새로운 알고리즘 개발 또는 기존 알고리즘 중에서 주어진 문제에 적합한 것 선택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손 동작 인식기 제작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에지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영역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지역 특징 중에 어떤 것을 사용할까</a:t>
            </a:r>
            <a:r>
              <a:rPr lang="en-US" altLang="ko-KR" dirty="0" smtClean="0"/>
              <a:t>?</a:t>
            </a:r>
            <a:br>
              <a:rPr lang="en-US" altLang="ko-KR" dirty="0" smtClean="0"/>
            </a:br>
            <a:r>
              <a:rPr lang="ko-KR" altLang="en-US" dirty="0" smtClean="0"/>
              <a:t>영역을 사용한다면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어떤 영상 분할 알고리즘을 사용할까</a:t>
            </a:r>
            <a:r>
              <a:rPr lang="en-US" altLang="ko-KR" dirty="0" smtClean="0"/>
              <a:t>? </a:t>
            </a:r>
            <a:r>
              <a:rPr lang="ko-KR" altLang="en-US" dirty="0" smtClean="0"/>
              <a:t>어떤 추적 알고리즘을 사용할까</a:t>
            </a:r>
            <a:r>
              <a:rPr lang="en-US" altLang="ko-KR" dirty="0" smtClean="0"/>
              <a:t>?</a:t>
            </a:r>
          </a:p>
          <a:p>
            <a:pPr lvl="2"/>
            <a:endParaRPr lang="en-US" altLang="ko-KR" dirty="0" smtClean="0"/>
          </a:p>
          <a:p>
            <a:r>
              <a:rPr lang="ko-KR" altLang="en-US" dirty="0" smtClean="0"/>
              <a:t>선택 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데이터베이스를 이용하여 성능 실험을 해 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설계자의 경험과 직관이 중요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성능 비교 분석 논문을 참조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447675" lvl="2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9735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1.3.3 </a:t>
            </a:r>
            <a:r>
              <a:rPr lang="ko-KR" altLang="en-US" dirty="0" smtClean="0"/>
              <a:t>알고리즘 설계와 구현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프로그래밍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OpenCV</a:t>
            </a:r>
            <a:r>
              <a:rPr lang="en-US" altLang="ko-KR" dirty="0" smtClean="0"/>
              <a:t> (</a:t>
            </a:r>
            <a:r>
              <a:rPr lang="ko-KR" altLang="en-US" dirty="0" smtClean="0"/>
              <a:t>부록 </a:t>
            </a:r>
            <a:r>
              <a:rPr lang="en-US" altLang="ko-KR" dirty="0" smtClean="0"/>
              <a:t>A)</a:t>
            </a:r>
          </a:p>
          <a:p>
            <a:pPr lvl="2"/>
            <a:r>
              <a:rPr lang="ko-KR" altLang="en-US" dirty="0" smtClean="0"/>
              <a:t>국내 커뮤니티 </a:t>
            </a:r>
            <a:r>
              <a:rPr lang="en-US" altLang="ko-KR" dirty="0" smtClean="0"/>
              <a:t>http://cafe.naver.com/opencv</a:t>
            </a:r>
          </a:p>
          <a:p>
            <a:pPr lvl="1"/>
            <a:r>
              <a:rPr lang="en-US" altLang="ko-KR" dirty="0" err="1" smtClean="0"/>
              <a:t>Matlab</a:t>
            </a:r>
            <a:r>
              <a:rPr lang="ko-KR" altLang="en-US" dirty="0" smtClean="0"/>
              <a:t>이 제공하는 </a:t>
            </a:r>
            <a:r>
              <a:rPr lang="en-US" altLang="ko-KR" dirty="0" smtClean="0"/>
              <a:t>IPT (Image Processing Toolbox)</a:t>
            </a:r>
          </a:p>
          <a:p>
            <a:pPr lvl="1"/>
            <a:r>
              <a:rPr lang="ko-KR" altLang="en-US" dirty="0" smtClean="0"/>
              <a:t>오픈</a:t>
            </a:r>
            <a:r>
              <a:rPr lang="en-US" altLang="ko-KR" dirty="0" smtClean="0"/>
              <a:t> </a:t>
            </a:r>
            <a:r>
              <a:rPr lang="ko-KR" altLang="en-US" dirty="0" smtClean="0"/>
              <a:t>소스 </a:t>
            </a:r>
            <a:r>
              <a:rPr lang="en-US" altLang="ko-KR" dirty="0" smtClean="0"/>
              <a:t>(</a:t>
            </a:r>
            <a:r>
              <a:rPr lang="ko-KR" altLang="en-US" dirty="0" smtClean="0"/>
              <a:t>부록 </a:t>
            </a:r>
            <a:r>
              <a:rPr lang="en-US" altLang="ko-KR" dirty="0" smtClean="0"/>
              <a:t>B </a:t>
            </a:r>
            <a:r>
              <a:rPr lang="ko-KR" altLang="en-US" dirty="0" smtClean="0"/>
              <a:t>참조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  <a:p>
            <a:pPr marL="447675" lvl="2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750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1.3.4 </a:t>
            </a:r>
            <a:r>
              <a:rPr lang="ko-KR" altLang="en-US" dirty="0" smtClean="0"/>
              <a:t>성능 평가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인식</a:t>
            </a:r>
            <a:r>
              <a:rPr lang="en-US" altLang="ko-KR" dirty="0" smtClean="0"/>
              <a:t> </a:t>
            </a:r>
            <a:r>
              <a:rPr lang="ko-KR" altLang="en-US" dirty="0" smtClean="0"/>
              <a:t>성능 측정</a:t>
            </a:r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sz="1600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부류가 </a:t>
            </a:r>
            <a:r>
              <a:rPr lang="ko-KR" altLang="en-US" dirty="0"/>
              <a:t>심한 불균형일 </a:t>
            </a:r>
            <a:r>
              <a:rPr lang="ko-KR" altLang="en-US" dirty="0" smtClean="0"/>
              <a:t>때 부적절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, </a:t>
            </a:r>
            <a:r>
              <a:rPr lang="ko-KR" altLang="en-US" dirty="0"/>
              <a:t>칩 검사에서 불량률이 </a:t>
            </a:r>
            <a:r>
              <a:rPr lang="en-US" altLang="ko-KR" dirty="0"/>
              <a:t>0.1%</a:t>
            </a:r>
            <a:r>
              <a:rPr lang="ko-KR" altLang="en-US" dirty="0"/>
              <a:t>라면</a:t>
            </a:r>
            <a:r>
              <a:rPr lang="en-US" altLang="ko-KR" dirty="0"/>
              <a:t>, </a:t>
            </a:r>
            <a:r>
              <a:rPr lang="ko-KR" altLang="en-US" dirty="0"/>
              <a:t>임의 짐작 분류기의 </a:t>
            </a:r>
            <a:r>
              <a:rPr lang="ko-KR" altLang="en-US" dirty="0" err="1"/>
              <a:t>정인식률은</a:t>
            </a:r>
            <a:r>
              <a:rPr lang="ko-KR" altLang="en-US" dirty="0"/>
              <a:t> </a:t>
            </a:r>
            <a:r>
              <a:rPr lang="en-US" altLang="ko-KR" dirty="0"/>
              <a:t>99.9</a:t>
            </a:r>
            <a:r>
              <a:rPr lang="en-US" altLang="ko-KR" dirty="0" smtClean="0"/>
              <a:t>%)</a:t>
            </a:r>
          </a:p>
          <a:p>
            <a:pPr marL="266700" lvl="1" indent="0">
              <a:buNone/>
            </a:pPr>
            <a:r>
              <a:rPr lang="en-US" altLang="ko-KR" dirty="0" smtClean="0"/>
              <a:t> </a:t>
            </a:r>
            <a:endParaRPr lang="en-US" altLang="ko-KR" dirty="0"/>
          </a:p>
          <a:p>
            <a:r>
              <a:rPr lang="ko-KR" altLang="en-US" dirty="0" smtClean="0"/>
              <a:t>혼동 행렬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오류 경향을 세밀하게 분석하는데 사용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447675" lvl="2" indent="0">
              <a:buNone/>
            </a:pPr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616342"/>
            <a:ext cx="5040560" cy="788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437112"/>
            <a:ext cx="5616624" cy="1335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723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PREVIEW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오감 중에 시각은 가장 강력한 인지 기능</a:t>
            </a:r>
            <a:endParaRPr lang="en-US" altLang="ko-KR" dirty="0" smtClean="0"/>
          </a:p>
          <a:p>
            <a:r>
              <a:rPr lang="ko-KR" altLang="en-US" dirty="0" smtClean="0"/>
              <a:t>컴퓨터 비전은 컴퓨터를 이용하여 시각 기능을 갖는 기계 장치를 만드는 기술 분야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375483"/>
            <a:ext cx="5112568" cy="393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5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1.3.4 </a:t>
            </a:r>
            <a:r>
              <a:rPr lang="ko-KR" altLang="en-US" dirty="0" smtClean="0"/>
              <a:t>성능 평가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참</a:t>
            </a:r>
            <a:r>
              <a:rPr lang="en-US" altLang="ko-KR" dirty="0" smtClean="0"/>
              <a:t>/</a:t>
            </a:r>
            <a:r>
              <a:rPr lang="ko-KR" altLang="en-US" dirty="0" smtClean="0"/>
              <a:t>거짓 </a:t>
            </a:r>
            <a:r>
              <a:rPr lang="ko-KR" altLang="en-US" dirty="0" err="1" smtClean="0"/>
              <a:t>긍정률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</a:t>
            </a:r>
            <a:r>
              <a:rPr lang="en-US" altLang="ko-KR" dirty="0" smtClean="0"/>
              <a:t>/</a:t>
            </a:r>
            <a:r>
              <a:rPr lang="ko-KR" altLang="en-US" dirty="0" smtClean="0"/>
              <a:t>거짓 </a:t>
            </a:r>
            <a:r>
              <a:rPr lang="ko-KR" altLang="en-US" dirty="0" err="1" smtClean="0"/>
              <a:t>부정률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재현률과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정확률</a:t>
            </a:r>
            <a:r>
              <a:rPr lang="en-US" altLang="ko-KR" dirty="0" smtClean="0"/>
              <a:t>, </a:t>
            </a:r>
            <a:r>
              <a:rPr lang="en-US" altLang="ko-KR" i="1" dirty="0" smtClean="0"/>
              <a:t>F</a:t>
            </a:r>
            <a:r>
              <a:rPr lang="en-US" altLang="ko-KR" dirty="0" smtClean="0"/>
              <a:t> </a:t>
            </a:r>
            <a:r>
              <a:rPr lang="ko-KR" altLang="en-US" dirty="0" smtClean="0"/>
              <a:t>측정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447675" lvl="2" indent="0">
              <a:buNone/>
            </a:pPr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730" y="1700808"/>
            <a:ext cx="4968551" cy="2944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420" y="4965246"/>
            <a:ext cx="4683836" cy="943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715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1.3.4 </a:t>
            </a:r>
            <a:r>
              <a:rPr lang="ko-KR" altLang="en-US" dirty="0" smtClean="0"/>
              <a:t>성능 평가</a:t>
            </a:r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980728"/>
            <a:ext cx="8429625" cy="473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38"/>
          <a:stretch/>
        </p:blipFill>
        <p:spPr bwMode="auto">
          <a:xfrm>
            <a:off x="378499" y="986873"/>
            <a:ext cx="8429625" cy="337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642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1.4 </a:t>
            </a:r>
            <a:r>
              <a:rPr lang="ko-KR" altLang="en-US" dirty="0" smtClean="0"/>
              <a:t>인접 학문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상호 협력이 강해지는 추세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영화 제작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계산 </a:t>
            </a:r>
            <a:r>
              <a:rPr lang="ko-KR" altLang="en-US" dirty="0" err="1" smtClean="0"/>
              <a:t>사진학</a:t>
            </a:r>
            <a:r>
              <a:rPr lang="ko-KR" altLang="en-US" dirty="0" smtClean="0"/>
              <a:t> 등</a:t>
            </a:r>
            <a:r>
              <a:rPr lang="en-US" altLang="ko-KR" dirty="0" smtClean="0"/>
              <a:t> 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447675" lvl="2" indent="0">
              <a:buNone/>
            </a:pPr>
            <a:endParaRPr lang="en-US" altLang="ko-KR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61788"/>
            <a:ext cx="4680520" cy="2131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135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1.5 </a:t>
            </a:r>
            <a:r>
              <a:rPr lang="ko-KR" altLang="en-US" dirty="0" smtClean="0"/>
              <a:t>학습을 위한 자원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도서</a:t>
            </a:r>
            <a:endParaRPr lang="en-US" altLang="ko-KR" dirty="0"/>
          </a:p>
          <a:p>
            <a:pPr lvl="1"/>
            <a:r>
              <a:rPr lang="en-US" altLang="ko-KR" dirty="0" smtClean="0"/>
              <a:t>[</a:t>
            </a:r>
            <a:r>
              <a:rPr lang="en-US" altLang="ko-KR" dirty="0"/>
              <a:t>Szeliski2011] Richard </a:t>
            </a:r>
            <a:r>
              <a:rPr lang="en-US" altLang="ko-KR" dirty="0" err="1"/>
              <a:t>Szeliski</a:t>
            </a:r>
            <a:r>
              <a:rPr lang="en-US" altLang="ko-KR" dirty="0"/>
              <a:t>, Computer Vision: Algorithms and Applications, Springer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컴퓨터 비전의 최신 </a:t>
            </a:r>
            <a:r>
              <a:rPr lang="ko-KR" altLang="en-US" dirty="0"/>
              <a:t>주제를 거의 빠짐없이 </a:t>
            </a:r>
            <a:r>
              <a:rPr lang="ko-KR" altLang="en-US" dirty="0" smtClean="0"/>
              <a:t>다룬다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실용적인 </a:t>
            </a:r>
            <a:r>
              <a:rPr lang="ko-KR" altLang="en-US" dirty="0"/>
              <a:t>응용을 군데군데 제시하여 이론과 응용을 균형 있게 설명한다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책의 </a:t>
            </a:r>
            <a:r>
              <a:rPr lang="ko-KR" altLang="en-US" dirty="0"/>
              <a:t>원고 전체가 저자의 홈페이지에 공개되어 </a:t>
            </a:r>
            <a:r>
              <a:rPr lang="ko-KR" altLang="en-US" dirty="0" smtClean="0"/>
              <a:t>있다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하지만 </a:t>
            </a:r>
            <a:r>
              <a:rPr lang="ko-KR" altLang="en-US" dirty="0"/>
              <a:t>알고리즘의 기초 원리부터 체계적으로 공부해야 </a:t>
            </a:r>
            <a:r>
              <a:rPr lang="ko-KR" altLang="en-US" dirty="0" smtClean="0"/>
              <a:t>하는 초보자를 </a:t>
            </a:r>
            <a:r>
              <a:rPr lang="ko-KR" altLang="en-US" dirty="0"/>
              <a:t>위한 입문서로는 부족한 면이 있다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[</a:t>
            </a:r>
            <a:r>
              <a:rPr lang="en-US" altLang="ko-KR" dirty="0"/>
              <a:t>Sonka2008] Milan </a:t>
            </a:r>
            <a:r>
              <a:rPr lang="en-US" altLang="ko-KR" dirty="0" err="1"/>
              <a:t>Sonka</a:t>
            </a:r>
            <a:r>
              <a:rPr lang="en-US" altLang="ko-KR" dirty="0"/>
              <a:t>, Vaclav </a:t>
            </a:r>
            <a:r>
              <a:rPr lang="en-US" altLang="ko-KR" dirty="0" err="1"/>
              <a:t>Hlavac</a:t>
            </a:r>
            <a:r>
              <a:rPr lang="en-US" altLang="ko-KR" dirty="0"/>
              <a:t>, and Roger Boyle, Image Processing, Analysis, and </a:t>
            </a:r>
            <a:r>
              <a:rPr lang="en-US" altLang="ko-KR" dirty="0" err="1" smtClean="0"/>
              <a:t>MachineVision</a:t>
            </a:r>
            <a:r>
              <a:rPr lang="en-US" altLang="ko-KR" dirty="0"/>
              <a:t>, 3rd Edition, Thomson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초보자용 </a:t>
            </a:r>
            <a:r>
              <a:rPr lang="ko-KR" altLang="en-US" dirty="0"/>
              <a:t>입문서로 적당하다</a:t>
            </a:r>
            <a:r>
              <a:rPr lang="en-US" altLang="ko-KR" dirty="0"/>
              <a:t>. </a:t>
            </a:r>
            <a:r>
              <a:rPr lang="en-US" altLang="ko-KR" dirty="0" err="1"/>
              <a:t>Matlab</a:t>
            </a:r>
            <a:r>
              <a:rPr lang="en-US" altLang="ko-KR" dirty="0"/>
              <a:t> </a:t>
            </a:r>
            <a:r>
              <a:rPr lang="ko-KR" altLang="en-US" dirty="0"/>
              <a:t>코드를 담은 쌍둥이 책인 </a:t>
            </a:r>
            <a:r>
              <a:rPr lang="en-US" altLang="ko-KR" dirty="0"/>
              <a:t>[Svoboda2008]</a:t>
            </a:r>
            <a:r>
              <a:rPr lang="ko-KR" altLang="en-US" dirty="0" err="1" smtClean="0"/>
              <a:t>이있기</a:t>
            </a:r>
            <a:r>
              <a:rPr lang="ko-KR" altLang="en-US" dirty="0" smtClean="0"/>
              <a:t> </a:t>
            </a:r>
            <a:r>
              <a:rPr lang="ko-KR" altLang="en-US" dirty="0"/>
              <a:t>때문에</a:t>
            </a:r>
            <a:r>
              <a:rPr lang="en-US" altLang="ko-KR" dirty="0"/>
              <a:t>, </a:t>
            </a:r>
            <a:r>
              <a:rPr lang="ko-KR" altLang="en-US" dirty="0"/>
              <a:t>컴퓨터 비전과 </a:t>
            </a:r>
            <a:r>
              <a:rPr lang="en-US" altLang="ko-KR" dirty="0" err="1"/>
              <a:t>Matlab</a:t>
            </a:r>
            <a:r>
              <a:rPr lang="en-US" altLang="ko-KR" dirty="0"/>
              <a:t> </a:t>
            </a:r>
            <a:r>
              <a:rPr lang="ko-KR" altLang="en-US" dirty="0"/>
              <a:t>프로그래밍 공부를 동시에 하여 일석이조의 효과를 거두고자 할 때 안성맞춤이다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[Shapiro2001</a:t>
            </a:r>
            <a:r>
              <a:rPr lang="en-US" altLang="ko-KR" dirty="0"/>
              <a:t>] Linda G. Shapiro and George C. Stockman, Computer </a:t>
            </a:r>
            <a:r>
              <a:rPr lang="en-US" altLang="ko-KR" dirty="0" smtClean="0"/>
              <a:t>Vision, Prentice </a:t>
            </a:r>
            <a:r>
              <a:rPr lang="en-US" altLang="ko-KR" dirty="0"/>
              <a:t>Hall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 </a:t>
            </a:r>
            <a:r>
              <a:rPr lang="ko-KR" altLang="en-US" dirty="0"/>
              <a:t>초보자용 </a:t>
            </a:r>
            <a:r>
              <a:rPr lang="ko-KR" altLang="en-US" dirty="0" smtClean="0"/>
              <a:t>입문서 </a:t>
            </a:r>
            <a:r>
              <a:rPr lang="ko-KR" altLang="en-US" dirty="0"/>
              <a:t>또는 대학 강좌의 교재로서 훌륭하다</a:t>
            </a:r>
            <a:r>
              <a:rPr lang="en-US" altLang="ko-KR" dirty="0"/>
              <a:t>. </a:t>
            </a:r>
            <a:r>
              <a:rPr lang="ko-KR" altLang="en-US" dirty="0"/>
              <a:t>하지만 출판 이후</a:t>
            </a:r>
            <a:r>
              <a:rPr lang="en-US" altLang="ko-KR" dirty="0"/>
              <a:t>1 0</a:t>
            </a:r>
            <a:r>
              <a:rPr lang="ko-KR" altLang="en-US" dirty="0"/>
              <a:t>년이 넘어 최신 주제와 알고리즘이 빠진 것이 흠이다</a:t>
            </a:r>
            <a:r>
              <a:rPr lang="en-US" altLang="ko-KR" dirty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447675" lvl="2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211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1.5 </a:t>
            </a:r>
            <a:r>
              <a:rPr lang="ko-KR" altLang="en-US" smtClean="0"/>
              <a:t>학습을 위한 자원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학술지</a:t>
            </a:r>
            <a:endParaRPr lang="en-US" altLang="ko-KR" dirty="0" smtClean="0"/>
          </a:p>
          <a:p>
            <a:pPr lvl="1"/>
            <a:r>
              <a:rPr lang="en-US" altLang="ko-KR" b="1" dirty="0" smtClean="0"/>
              <a:t>IEEE Transactions on Pattern Analysis and Machine Intelligence(PAMI)</a:t>
            </a:r>
          </a:p>
          <a:p>
            <a:pPr lvl="1"/>
            <a:r>
              <a:rPr lang="en-US" altLang="ko-KR" b="1" dirty="0" smtClean="0"/>
              <a:t>International Journal of Computer Vision(IJCV)</a:t>
            </a:r>
          </a:p>
          <a:p>
            <a:pPr lvl="1"/>
            <a:r>
              <a:rPr lang="en-US" altLang="ko-KR" dirty="0" smtClean="0"/>
              <a:t>Image and Vision Computing</a:t>
            </a:r>
          </a:p>
          <a:p>
            <a:pPr lvl="1"/>
            <a:r>
              <a:rPr lang="en-US" altLang="ko-KR" dirty="0" smtClean="0"/>
              <a:t>Computer Vision and Image Understanding</a:t>
            </a:r>
          </a:p>
          <a:p>
            <a:pPr lvl="1"/>
            <a:r>
              <a:rPr lang="en-US" altLang="ko-KR" dirty="0" smtClean="0"/>
              <a:t>Foundations and Trends in Computer Graphics and Vision</a:t>
            </a:r>
          </a:p>
          <a:p>
            <a:pPr lvl="1"/>
            <a:r>
              <a:rPr lang="en-US" altLang="ko-KR" dirty="0" smtClean="0"/>
              <a:t>Pattern Recognition</a:t>
            </a:r>
          </a:p>
          <a:p>
            <a:pPr lvl="1"/>
            <a:r>
              <a:rPr lang="en-US" altLang="ko-KR" dirty="0" smtClean="0"/>
              <a:t>IEEE Transactions on Image Processing</a:t>
            </a:r>
          </a:p>
          <a:p>
            <a:pPr lvl="1"/>
            <a:r>
              <a:rPr lang="en-US" altLang="ko-KR" dirty="0" smtClean="0"/>
              <a:t>ACM Transactions on Graphics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72995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1.5 </a:t>
            </a:r>
            <a:r>
              <a:rPr lang="ko-KR" altLang="en-US" smtClean="0"/>
              <a:t>학습을 위한 자원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학술대회</a:t>
            </a:r>
            <a:endParaRPr lang="en-US" altLang="ko-KR" dirty="0" smtClean="0"/>
          </a:p>
          <a:p>
            <a:pPr lvl="1"/>
            <a:r>
              <a:rPr lang="en-US" altLang="ko-KR" b="1" dirty="0" smtClean="0"/>
              <a:t>IEEE International Conference on Computer Vision(ICCV)</a:t>
            </a:r>
          </a:p>
          <a:p>
            <a:pPr lvl="1"/>
            <a:r>
              <a:rPr lang="en-US" altLang="ko-KR" b="1" dirty="0" smtClean="0"/>
              <a:t>IEEE International Conference on Computer Vision and Pattern Recognition(CVPR)</a:t>
            </a:r>
          </a:p>
          <a:p>
            <a:pPr lvl="1"/>
            <a:r>
              <a:rPr lang="en-US" altLang="ko-KR" dirty="0" smtClean="0"/>
              <a:t>European Conference on Computer Vision</a:t>
            </a:r>
          </a:p>
          <a:p>
            <a:pPr lvl="1"/>
            <a:r>
              <a:rPr lang="en-US" altLang="ko-KR" dirty="0" smtClean="0"/>
              <a:t>Asian Conference on Computer Vision</a:t>
            </a:r>
          </a:p>
          <a:p>
            <a:pPr lvl="1"/>
            <a:r>
              <a:rPr lang="en-US" altLang="ko-KR" dirty="0" smtClean="0"/>
              <a:t>British Machine Vision Conference</a:t>
            </a:r>
          </a:p>
          <a:p>
            <a:pPr lvl="1"/>
            <a:r>
              <a:rPr lang="en-US" altLang="ko-KR" dirty="0" smtClean="0"/>
              <a:t>International Conference on Pattern Recognition</a:t>
            </a:r>
          </a:p>
          <a:p>
            <a:pPr lvl="1"/>
            <a:r>
              <a:rPr lang="en-US" altLang="ko-KR" dirty="0" smtClean="0"/>
              <a:t>IEEE International Conference on Image Processing</a:t>
            </a:r>
          </a:p>
          <a:p>
            <a:pPr lvl="1"/>
            <a:r>
              <a:rPr lang="en-US" altLang="ko-KR" dirty="0" smtClean="0"/>
              <a:t>ACM SIGGRAPH</a:t>
            </a:r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40401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1.5 </a:t>
            </a:r>
            <a:r>
              <a:rPr lang="ko-KR" altLang="en-US" smtClean="0"/>
              <a:t>학습을 위한 자원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웹 사이트</a:t>
            </a:r>
            <a:r>
              <a:rPr lang="en-US" altLang="ko-KR" dirty="0" smtClean="0"/>
              <a:t>(</a:t>
            </a:r>
            <a:r>
              <a:rPr lang="ko-KR" altLang="en-US" dirty="0" smtClean="0"/>
              <a:t>부록</a:t>
            </a:r>
            <a:r>
              <a:rPr lang="en-US" altLang="ko-KR" dirty="0" smtClean="0"/>
              <a:t> B)</a:t>
            </a:r>
          </a:p>
          <a:p>
            <a:pPr lvl="1"/>
            <a:r>
              <a:rPr lang="en-US" altLang="ko-KR" dirty="0" err="1" smtClean="0"/>
              <a:t>CVonline</a:t>
            </a:r>
            <a:r>
              <a:rPr lang="en-US" altLang="ko-KR" dirty="0" smtClean="0"/>
              <a:t>(http://homepages.inf.ed.ac.uk/rbf/CVonline/) </a:t>
            </a:r>
          </a:p>
          <a:p>
            <a:pPr lvl="2"/>
            <a:r>
              <a:rPr lang="en-US" altLang="ko-KR" dirty="0" smtClean="0"/>
              <a:t> </a:t>
            </a:r>
            <a:r>
              <a:rPr lang="ko-KR" altLang="en-US" dirty="0" smtClean="0"/>
              <a:t>컴퓨터 비전의 주제를 계층적으로 나누고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그들 주제에 대한 설명을 </a:t>
            </a:r>
            <a:r>
              <a:rPr lang="ko-KR" altLang="en-US" dirty="0" err="1" smtClean="0"/>
              <a:t>위키피디아를</a:t>
            </a:r>
            <a:r>
              <a:rPr lang="ko-KR" altLang="en-US" dirty="0" smtClean="0"/>
              <a:t> 이용하여 제공한다</a:t>
            </a:r>
            <a:r>
              <a:rPr lang="en-US" altLang="ko-KR" dirty="0" smtClean="0"/>
              <a:t>. </a:t>
            </a:r>
          </a:p>
          <a:p>
            <a:pPr lvl="2"/>
            <a:r>
              <a:rPr lang="ko-KR" altLang="en-US" dirty="0" smtClean="0"/>
              <a:t>데이터베이스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소프트웨어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교육을 위한 최신 자료도 풍부하다</a:t>
            </a:r>
            <a:r>
              <a:rPr lang="en-US" altLang="ko-KR" dirty="0" smtClean="0"/>
              <a:t>.</a:t>
            </a:r>
          </a:p>
          <a:p>
            <a:pPr lvl="2"/>
            <a:endParaRPr lang="en-US" altLang="ko-KR" dirty="0" smtClean="0"/>
          </a:p>
          <a:p>
            <a:pPr lvl="1"/>
            <a:r>
              <a:rPr lang="en-US" altLang="ko-KR" dirty="0" err="1" smtClean="0"/>
              <a:t>VisionBib.Com</a:t>
            </a:r>
            <a:r>
              <a:rPr lang="en-US" altLang="ko-KR" dirty="0" smtClean="0"/>
              <a:t>(http://www.visionbib.com/bibliography/contents.html) </a:t>
            </a:r>
          </a:p>
          <a:p>
            <a:pPr lvl="2"/>
            <a:r>
              <a:rPr lang="ko-KR" altLang="en-US" dirty="0" smtClean="0"/>
              <a:t>컴퓨터 비전과 관련된 논문을 망라하여 제공한다</a:t>
            </a:r>
            <a:r>
              <a:rPr lang="en-US" altLang="ko-KR" dirty="0" smtClean="0"/>
              <a:t>. </a:t>
            </a:r>
          </a:p>
          <a:p>
            <a:pPr lvl="2"/>
            <a:r>
              <a:rPr lang="ko-KR" altLang="en-US" dirty="0" smtClean="0"/>
              <a:t>주제어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학술지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학술대회에 따라 검색이 가능하다</a:t>
            </a:r>
            <a:r>
              <a:rPr lang="en-US" altLang="ko-KR" dirty="0" smtClean="0"/>
              <a:t>.</a:t>
            </a:r>
          </a:p>
          <a:p>
            <a:pPr lvl="2"/>
            <a:endParaRPr lang="en-US" altLang="ko-KR" dirty="0" smtClean="0"/>
          </a:p>
          <a:p>
            <a:pPr lvl="1"/>
            <a:r>
              <a:rPr lang="en-US" altLang="ko-KR" dirty="0" smtClean="0"/>
              <a:t>Computer Vision Online(http://www.computervisiononline.com/) </a:t>
            </a:r>
          </a:p>
          <a:p>
            <a:pPr lvl="2"/>
            <a:r>
              <a:rPr lang="ko-KR" altLang="en-US" dirty="0" smtClean="0"/>
              <a:t>소프트웨어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데이터베이스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그리고 책에 대한 최신 정보를 제공한다</a:t>
            </a:r>
            <a:r>
              <a:rPr lang="en-US" altLang="ko-KR" dirty="0" smtClean="0"/>
              <a:t>. </a:t>
            </a:r>
          </a:p>
          <a:p>
            <a:pPr lvl="2"/>
            <a:r>
              <a:rPr lang="ko-KR" altLang="en-US" dirty="0" smtClean="0"/>
              <a:t>컴퓨터 비전 분야에서 주목할 만한 뉴스도 알려준다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pPr lvl="2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2312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왜 컴퓨터 비전인가</a:t>
            </a:r>
            <a:r>
              <a:rPr lang="en-US" altLang="ko-KR" dirty="0" smtClean="0"/>
              <a:t>? </a:t>
            </a:r>
          </a:p>
          <a:p>
            <a:pPr marL="266700" lvl="1" indent="0">
              <a:buNone/>
            </a:pPr>
            <a:endParaRPr lang="en-US" altLang="ko-KR" dirty="0" smtClean="0"/>
          </a:p>
          <a:p>
            <a:pPr marL="266700" lvl="1" indent="0">
              <a:buNone/>
            </a:pPr>
            <a:endParaRPr lang="en-US" altLang="ko-KR" sz="800" dirty="0" smtClean="0"/>
          </a:p>
          <a:p>
            <a:r>
              <a:rPr lang="ko-KR" altLang="en-US" dirty="0" smtClean="0"/>
              <a:t>컴퓨터 비전 문제는 어떻게 해결하나</a:t>
            </a:r>
            <a:r>
              <a:rPr lang="en-US" altLang="ko-KR" dirty="0" smtClean="0"/>
              <a:t>?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sz="800" dirty="0" smtClean="0"/>
          </a:p>
          <a:p>
            <a:r>
              <a:rPr lang="ko-KR" altLang="en-US" dirty="0" smtClean="0"/>
              <a:t>시스템 설계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sz="800" dirty="0" smtClean="0"/>
          </a:p>
          <a:p>
            <a:r>
              <a:rPr lang="ko-KR" altLang="en-US" dirty="0" smtClean="0"/>
              <a:t>인접 학문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sz="800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학습을 위한 자원</a:t>
            </a:r>
            <a:endParaRPr lang="en-US" altLang="ko-KR" dirty="0" smtClean="0"/>
          </a:p>
          <a:p>
            <a:pPr marL="266700" lvl="1" indent="0">
              <a:buNone/>
            </a:pPr>
            <a:endParaRPr lang="ko-KR" altLang="en-US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텍스트 개체 틀 1"/>
          <p:cNvSpPr txBox="1">
            <a:spLocks/>
          </p:cNvSpPr>
          <p:nvPr/>
        </p:nvSpPr>
        <p:spPr bwMode="auto">
          <a:xfrm>
            <a:off x="683568" y="1412776"/>
            <a:ext cx="7776864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 kern="120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chemeClr val="tx2"/>
                </a:solidFill>
              </a:rPr>
              <a:t>흥미로운 응용 사례를 통해 컴퓨터 비전을 공부하는 이유를 설명한다</a:t>
            </a:r>
            <a:r>
              <a:rPr lang="en-US" altLang="ko-KR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900" dirty="0" smtClean="0">
              <a:solidFill>
                <a:schemeClr val="tx2"/>
              </a:solidFill>
            </a:endParaRPr>
          </a:p>
          <a:p>
            <a:pPr lvl="1"/>
            <a:r>
              <a:rPr lang="ko-KR" altLang="en-US" dirty="0" smtClean="0">
                <a:solidFill>
                  <a:schemeClr val="tx2"/>
                </a:solidFill>
              </a:rPr>
              <a:t>컴퓨터 비전이 왜 어려운지</a:t>
            </a:r>
            <a:r>
              <a:rPr lang="en-US" altLang="ko-KR" dirty="0" smtClean="0">
                <a:solidFill>
                  <a:schemeClr val="tx2"/>
                </a:solidFill>
              </a:rPr>
              <a:t>, </a:t>
            </a:r>
            <a:r>
              <a:rPr lang="ko-KR" altLang="en-US" dirty="0" smtClean="0">
                <a:solidFill>
                  <a:schemeClr val="tx2"/>
                </a:solidFill>
              </a:rPr>
              <a:t>연구자들이 취하는 접근 방법</a:t>
            </a:r>
            <a:r>
              <a:rPr lang="en-US" altLang="ko-KR" dirty="0" smtClean="0">
                <a:solidFill>
                  <a:schemeClr val="tx2"/>
                </a:solidFill>
              </a:rPr>
              <a:t>, </a:t>
            </a:r>
            <a:r>
              <a:rPr lang="ko-KR" altLang="en-US" dirty="0" smtClean="0">
                <a:solidFill>
                  <a:schemeClr val="tx2"/>
                </a:solidFill>
              </a:rPr>
              <a:t>문제 해결에 사용하는 주요 도구들을 살펴본다</a:t>
            </a:r>
            <a:r>
              <a:rPr lang="en-US" altLang="ko-KR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800" dirty="0" smtClean="0">
              <a:solidFill>
                <a:schemeClr val="tx2"/>
              </a:solidFill>
            </a:endParaRPr>
          </a:p>
          <a:p>
            <a:pPr lvl="1"/>
            <a:r>
              <a:rPr lang="ko-KR" altLang="en-US" dirty="0" smtClean="0">
                <a:solidFill>
                  <a:schemeClr val="tx2"/>
                </a:solidFill>
              </a:rPr>
              <a:t>컴퓨터 비전 시스템을 설계하고 구현할 때 거치는 과정을 자세히 설명한다</a:t>
            </a:r>
            <a:r>
              <a:rPr lang="en-US" altLang="ko-KR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800" dirty="0" smtClean="0">
              <a:solidFill>
                <a:schemeClr val="tx2"/>
              </a:solidFill>
            </a:endParaRPr>
          </a:p>
          <a:p>
            <a:pPr lvl="1"/>
            <a:r>
              <a:rPr lang="ko-KR" altLang="en-US" dirty="0" smtClean="0">
                <a:solidFill>
                  <a:schemeClr val="tx2"/>
                </a:solidFill>
              </a:rPr>
              <a:t>컴퓨터 비전과 인접한 학문인 영상 처리</a:t>
            </a:r>
            <a:r>
              <a:rPr lang="en-US" altLang="ko-KR" dirty="0" smtClean="0">
                <a:solidFill>
                  <a:schemeClr val="tx2"/>
                </a:solidFill>
              </a:rPr>
              <a:t>, </a:t>
            </a:r>
            <a:r>
              <a:rPr lang="ko-KR" altLang="en-US" dirty="0" smtClean="0">
                <a:solidFill>
                  <a:schemeClr val="tx2"/>
                </a:solidFill>
              </a:rPr>
              <a:t>컴퓨터 그래픽스</a:t>
            </a:r>
            <a:r>
              <a:rPr lang="en-US" altLang="ko-KR" dirty="0" smtClean="0">
                <a:solidFill>
                  <a:schemeClr val="tx2"/>
                </a:solidFill>
              </a:rPr>
              <a:t>, </a:t>
            </a:r>
            <a:r>
              <a:rPr lang="ko-KR" altLang="en-US" dirty="0" smtClean="0">
                <a:solidFill>
                  <a:schemeClr val="tx2"/>
                </a:solidFill>
              </a:rPr>
              <a:t>그리고 패턴 인식을 대비시켜 서로 어떻게 협력하고 어떻게 다른지 설명한다</a:t>
            </a:r>
            <a:r>
              <a:rPr lang="en-US" altLang="ko-KR" dirty="0" smtClean="0">
                <a:solidFill>
                  <a:schemeClr val="tx2"/>
                </a:solidFill>
              </a:rPr>
              <a:t>.</a:t>
            </a:r>
          </a:p>
          <a:p>
            <a:pPr marL="0" indent="0">
              <a:buNone/>
            </a:pPr>
            <a:endParaRPr lang="en-US" altLang="ko-KR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ko-KR" sz="900" dirty="0" smtClean="0">
              <a:solidFill>
                <a:schemeClr val="tx2"/>
              </a:solidFill>
            </a:endParaRPr>
          </a:p>
          <a:p>
            <a:pPr lvl="1"/>
            <a:r>
              <a:rPr lang="ko-KR" altLang="en-US" dirty="0" smtClean="0">
                <a:solidFill>
                  <a:schemeClr val="tx2"/>
                </a:solidFill>
              </a:rPr>
              <a:t>컴퓨터 비전을 공부하는 데 도움이 될 책</a:t>
            </a:r>
            <a:r>
              <a:rPr lang="en-US" altLang="ko-KR" dirty="0" smtClean="0">
                <a:solidFill>
                  <a:schemeClr val="tx2"/>
                </a:solidFill>
              </a:rPr>
              <a:t>, </a:t>
            </a:r>
            <a:r>
              <a:rPr lang="ko-KR" altLang="en-US" dirty="0" smtClean="0">
                <a:solidFill>
                  <a:schemeClr val="tx2"/>
                </a:solidFill>
              </a:rPr>
              <a:t>학술지와 학술대회</a:t>
            </a:r>
            <a:r>
              <a:rPr lang="en-US" altLang="ko-KR" dirty="0" smtClean="0">
                <a:solidFill>
                  <a:schemeClr val="tx2"/>
                </a:solidFill>
              </a:rPr>
              <a:t>, </a:t>
            </a:r>
            <a:r>
              <a:rPr lang="ko-KR" altLang="en-US" dirty="0" smtClean="0">
                <a:solidFill>
                  <a:schemeClr val="tx2"/>
                </a:solidFill>
              </a:rPr>
              <a:t>웹 </a:t>
            </a:r>
            <a:r>
              <a:rPr lang="ko-KR" altLang="en-US" dirty="0" err="1" smtClean="0">
                <a:solidFill>
                  <a:schemeClr val="tx2"/>
                </a:solidFill>
              </a:rPr>
              <a:t>포털을</a:t>
            </a:r>
            <a:r>
              <a:rPr lang="ko-KR" altLang="en-US" dirty="0" smtClean="0">
                <a:solidFill>
                  <a:schemeClr val="tx2"/>
                </a:solidFill>
              </a:rPr>
              <a:t> 소개한다</a:t>
            </a:r>
            <a:r>
              <a:rPr lang="en-US" altLang="ko-KR" dirty="0" smtClean="0">
                <a:solidFill>
                  <a:schemeClr val="tx2"/>
                </a:solidFill>
              </a:rPr>
              <a:t>.</a:t>
            </a:r>
            <a:endParaRPr lang="ko-KR" altLang="en-US" dirty="0" smtClean="0">
              <a:solidFill>
                <a:schemeClr val="tx2"/>
              </a:solidFill>
            </a:endParaRPr>
          </a:p>
          <a:p>
            <a:endParaRPr lang="en-US" altLang="ko-KR" dirty="0" smtClean="0">
              <a:solidFill>
                <a:schemeClr val="tx2"/>
              </a:solidFill>
            </a:endParaRP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5354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왜 컴퓨터 비전인가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생활 속의 응용 예</a:t>
            </a:r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37" y="1484784"/>
            <a:ext cx="3904663" cy="4122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393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 </a:t>
            </a:r>
            <a:r>
              <a:rPr lang="ko-KR" altLang="en-US" dirty="0" smtClean="0"/>
              <a:t>왜 컴퓨터 비전인가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팽창하는 응용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오락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교통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산업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계산 </a:t>
            </a:r>
            <a:r>
              <a:rPr lang="ko-KR" altLang="en-US" dirty="0" err="1" smtClean="0"/>
              <a:t>사진학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의료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과학</a:t>
            </a:r>
            <a:r>
              <a:rPr lang="en-US" altLang="ko-KR" dirty="0" smtClean="0"/>
              <a:t>, </a:t>
            </a:r>
            <a:r>
              <a:rPr lang="ko-KR" altLang="en-US" dirty="0" smtClean="0"/>
              <a:t>농업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군사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등</a:t>
            </a:r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58" y="1916832"/>
            <a:ext cx="4978897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282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컴퓨터 비전 문제는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어떻게 해결하나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Clr>
                <a:schemeClr val="accent6"/>
              </a:buClr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1.2.1  </a:t>
            </a: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과학적 </a:t>
            </a:r>
            <a:r>
              <a:rPr lang="ko-KR" altLang="en-US" sz="2800" dirty="0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접근과 공학적 접근</a:t>
            </a:r>
          </a:p>
          <a:p>
            <a:pPr marL="0" indent="0">
              <a:buClr>
                <a:schemeClr val="accent6"/>
              </a:buClr>
              <a:buNone/>
            </a:pPr>
            <a:r>
              <a:rPr lang="en-US" altLang="ko-KR" sz="2800" dirty="0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1.2.2 </a:t>
            </a: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 </a:t>
            </a: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계층적 </a:t>
            </a:r>
            <a:r>
              <a:rPr lang="ko-KR" altLang="en-US" sz="2800" dirty="0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처리</a:t>
            </a:r>
          </a:p>
          <a:p>
            <a:pPr marL="0" indent="0">
              <a:buClr>
                <a:schemeClr val="accent6"/>
              </a:buClr>
              <a:buNone/>
            </a:pPr>
            <a:r>
              <a:rPr lang="en-US" altLang="ko-KR" sz="2800" dirty="0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1.2.3 </a:t>
            </a: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 </a:t>
            </a: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문제 </a:t>
            </a:r>
            <a:r>
              <a:rPr lang="ko-KR" altLang="en-US" sz="2800" dirty="0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rPr>
              <a:t>해결 도구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6475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컴퓨터 비전 문제는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어떻게 해결하나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사람의 시각은 빠르고 매우 강건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컴퓨터로 사람 수준을 달성하는 목표는 현재 기술로 불가능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왜 어려운가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실용적인 시스템은 어떻게 만드나</a:t>
            </a:r>
            <a:r>
              <a:rPr lang="en-US" altLang="ko-KR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1047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1.2.1 </a:t>
            </a:r>
            <a:r>
              <a:rPr lang="ko-KR" altLang="en-US" dirty="0" smtClean="0"/>
              <a:t>과학적 접근과 공학적 접근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목표 </a:t>
            </a:r>
            <a:r>
              <a:rPr lang="en-US" altLang="ko-KR" dirty="0" smtClean="0"/>
              <a:t>1 : </a:t>
            </a:r>
            <a:r>
              <a:rPr lang="ko-KR" altLang="en-US" dirty="0" smtClean="0"/>
              <a:t>사람의 시각에 맞먹는 인공 시각을 만든다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목표 </a:t>
            </a:r>
            <a:r>
              <a:rPr lang="en-US" altLang="ko-KR" dirty="0" smtClean="0"/>
              <a:t>2 : </a:t>
            </a:r>
            <a:r>
              <a:rPr lang="ko-KR" altLang="en-US" dirty="0" smtClean="0"/>
              <a:t>한정된 범위에서 특정한 임무를 달성하는 인공 시각을 만든다</a:t>
            </a:r>
            <a:r>
              <a:rPr lang="en-US" altLang="ko-KR" dirty="0" smtClean="0"/>
              <a:t>. 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59351"/>
            <a:ext cx="6048672" cy="1193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56992"/>
            <a:ext cx="4074895" cy="1674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797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1.2.1 </a:t>
            </a:r>
            <a:r>
              <a:rPr lang="ko-KR" altLang="en-US" dirty="0" smtClean="0"/>
              <a:t>과학적 접근과 공학적 접근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과학적 접근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목표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을 달성하려는 노력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사람 시각의 원리를 밝혀낸 다음 컴퓨터로 모방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뇌 과학의 주요 관심사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지식 표현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학습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추론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창작 같은 인공 지능이 필수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어려운 이유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역 문제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불량 문제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다양한 변형 발생 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기하학적 변환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광도 변환</a:t>
            </a:r>
            <a:r>
              <a:rPr lang="en-US" altLang="ko-K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5105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959</TotalTime>
  <Words>990</Words>
  <Application>Microsoft Office PowerPoint</Application>
  <PresentationFormat>화면 슬라이드 쇼(4:3)</PresentationFormat>
  <Paragraphs>212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굴림</vt:lpstr>
      <vt:lpstr>Arial</vt:lpstr>
      <vt:lpstr>나눔바른고딕</vt:lpstr>
      <vt:lpstr>Tahoma</vt:lpstr>
      <vt:lpstr>나눔손글씨 펜</vt:lpstr>
      <vt:lpstr>맑은 고딕</vt:lpstr>
      <vt:lpstr>Wingdings</vt:lpstr>
      <vt:lpstr>HY견고딕</vt:lpstr>
      <vt:lpstr>1_Office 테마</vt:lpstr>
      <vt:lpstr>1장. 소개</vt:lpstr>
      <vt:lpstr>PREVIEW</vt:lpstr>
      <vt:lpstr>PowerPoint 프레젠테이션</vt:lpstr>
      <vt:lpstr>1.1 왜 컴퓨터 비전인가?</vt:lpstr>
      <vt:lpstr>1.1 왜 컴퓨터 비전인가?</vt:lpstr>
      <vt:lpstr>1.2 컴퓨터 비전 문제는 어떻게 해결하나?</vt:lpstr>
      <vt:lpstr>1.2 컴퓨터 비전 문제는 어떻게 해결하나?</vt:lpstr>
      <vt:lpstr>1.2.1 과학적 접근과 공학적 접근</vt:lpstr>
      <vt:lpstr>1.2.1 과학적 접근과 공학적 접근</vt:lpstr>
      <vt:lpstr>1.2.1 과학적 접근과 공학적 접근</vt:lpstr>
      <vt:lpstr>1.2.2 계층적 처리</vt:lpstr>
      <vt:lpstr>1.2.3 문제 해결 도구</vt:lpstr>
      <vt:lpstr>1.3 시스템 설계</vt:lpstr>
      <vt:lpstr>1.3 시스템 설계</vt:lpstr>
      <vt:lpstr>1.3.1 문제 이해</vt:lpstr>
      <vt:lpstr>1.3.2 데이터베이스 수집</vt:lpstr>
      <vt:lpstr>1.3.3 알고리즘 설계와 구현</vt:lpstr>
      <vt:lpstr>1.3.3 알고리즘 설계와 구현</vt:lpstr>
      <vt:lpstr>1.3.4 성능 평가</vt:lpstr>
      <vt:lpstr>1.3.4 성능 평가</vt:lpstr>
      <vt:lpstr>1.3.4 성능 평가</vt:lpstr>
      <vt:lpstr>1.4 인접 학문</vt:lpstr>
      <vt:lpstr>1.5 학습을 위한 자원</vt:lpstr>
      <vt:lpstr>1.5 학습을 위한 자원</vt:lpstr>
      <vt:lpstr>1.5 학습을 위한 자원</vt:lpstr>
      <vt:lpstr>1.5 학습을 위한 자원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김이화</cp:lastModifiedBy>
  <cp:revision>78</cp:revision>
  <dcterms:created xsi:type="dcterms:W3CDTF">2006-10-05T04:04:58Z</dcterms:created>
  <dcterms:modified xsi:type="dcterms:W3CDTF">2014-08-25T02:15:11Z</dcterms:modified>
</cp:coreProperties>
</file>